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7" r:id="rId2"/>
    <p:sldId id="261" r:id="rId3"/>
    <p:sldId id="264" r:id="rId4"/>
    <p:sldId id="265" r:id="rId5"/>
    <p:sldId id="266" r:id="rId6"/>
    <p:sldId id="267" r:id="rId7"/>
    <p:sldId id="262" r:id="rId8"/>
    <p:sldId id="263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60"/>
  </p:normalViewPr>
  <p:slideViewPr>
    <p:cSldViewPr snapToGrid="0">
      <p:cViewPr>
        <p:scale>
          <a:sx n="93" d="100"/>
          <a:sy n="93" d="100"/>
        </p:scale>
        <p:origin x="21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11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36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0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4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35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44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42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9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57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2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9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7/7/23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13241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ublic.tableau.com/app/profile/ghaleb.ju/viz/presentation-Ruckbuster3last/Story1?publish=y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5" name="Picture 4" descr="A picture containing gadget, electronic device, portable communications device, communication device&#10;&#10;Description automatically generated">
            <a:extLst>
              <a:ext uri="{FF2B5EF4-FFF2-40B4-BE49-F238E27FC236}">
                <a16:creationId xmlns:a16="http://schemas.microsoft.com/office/drawing/2014/main" id="{3A7B4FF4-BC4F-17B7-1BB7-30C2FE2E4E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4686" r="1" b="733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67186895-7DAD-4EEE-BF1A-CC36B9426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-5"/>
            <a:ext cx="9785926" cy="6858005"/>
            <a:chOff x="2406074" y="-5"/>
            <a:chExt cx="9785926" cy="685800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5BFDCD0-B536-4527-AB6E-79B0E4EDD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2424112" y="-4"/>
              <a:ext cx="9767888" cy="6858003"/>
              <a:chOff x="0" y="-3"/>
              <a:chExt cx="9767888" cy="6858003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850C5E2-9BE7-4321-8945-320FE5AA9C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8999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7B89D3D-F057-4F89-87AC-DBA5FD04C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3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5B5518D-4B46-4866-BF9F-D6550DA00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2406074" y="-5"/>
              <a:ext cx="9785926" cy="6858002"/>
              <a:chOff x="0" y="-1"/>
              <a:chExt cx="9785926" cy="6858002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1673445-12E5-48F8-BEF8-87016BBC5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9000"/>
                <a:ext cx="9785926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ACC629B-B138-4925-BE58-F4E4E2CC8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1"/>
                <a:ext cx="9785926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5" name="Group 26">
              <a:extLst>
                <a:ext uri="{FF2B5EF4-FFF2-40B4-BE49-F238E27FC236}">
                  <a16:creationId xmlns:a16="http://schemas.microsoft.com/office/drawing/2014/main" id="{40C8F77F-4220-4C2C-BE7D-0C626E457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423330" y="-5"/>
              <a:ext cx="9768670" cy="6858002"/>
              <a:chOff x="2423330" y="-5"/>
              <a:chExt cx="9768670" cy="6858002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66BF283-D5A5-422F-9640-B6D1ABD9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2423330" y="-5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4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5EAD1A7-3DBD-4376-BF10-AEE971C1B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V="1">
                <a:off x="2424112" y="3428998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4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F565D01-6AAA-4149-B7F9-257DDE044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V="1">
              <a:off x="4637393" y="-696606"/>
              <a:ext cx="6312874" cy="8796338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94CED8F-901D-1033-3A84-98A4E77DB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As Rockbuster company planning to launch an online video rental service, so we prepared an analysis to answer basic questions about 2020 company strategy </a:t>
            </a:r>
          </a:p>
        </p:txBody>
      </p:sp>
    </p:spTree>
    <p:extLst>
      <p:ext uri="{BB962C8B-B14F-4D97-AF65-F5344CB8AC3E}">
        <p14:creationId xmlns:p14="http://schemas.microsoft.com/office/powerpoint/2010/main" val="3141540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18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2F5F3B-64BC-4287-0AA6-BA85FBC3EA8D}"/>
              </a:ext>
            </a:extLst>
          </p:cNvPr>
          <p:cNvSpPr txBox="1"/>
          <p:nvPr/>
        </p:nvSpPr>
        <p:spPr>
          <a:xfrm>
            <a:off x="0" y="-3601"/>
            <a:ext cx="11641138" cy="254160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pc="50" dirty="0"/>
          </a:p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pc="50" dirty="0"/>
          </a:p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spc="50" dirty="0">
                <a:latin typeface="Cooper Black" panose="0208090404030B020404" pitchFamily="18" charset="77"/>
                <a:cs typeface="Biome" panose="020B0604020202020204" pitchFamily="34" charset="0"/>
              </a:rPr>
              <a:t>How are customers distributed geographically and where do our top revenues come from? </a:t>
            </a:r>
          </a:p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spc="50" dirty="0">
                <a:latin typeface="Cooper Black" panose="0208090404030B020404" pitchFamily="18" charset="77"/>
                <a:cs typeface="Biome" panose="020B0604020202020204" pitchFamily="34" charset="0"/>
              </a:rPr>
              <a:t> Where do our top customers come from? </a:t>
            </a:r>
          </a:p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spc="50" dirty="0">
                <a:latin typeface="Cooper Black" panose="0208090404030B020404" pitchFamily="18" charset="77"/>
                <a:cs typeface="Biome" panose="020B0604020202020204" pitchFamily="34" charset="0"/>
              </a:rPr>
              <a:t> What are our favorite categories,  the one that make the highest revenue?</a:t>
            </a:r>
          </a:p>
          <a:p>
            <a:pPr indent="-270000">
              <a:lnSpc>
                <a:spcPct val="11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spc="50" dirty="0"/>
          </a:p>
        </p:txBody>
      </p:sp>
      <p:pic>
        <p:nvPicPr>
          <p:cNvPr id="5" name="Picture 4" descr="A close-up of a clapper board&#10;&#10;Description automatically generated">
            <a:extLst>
              <a:ext uri="{FF2B5EF4-FFF2-40B4-BE49-F238E27FC236}">
                <a16:creationId xmlns:a16="http://schemas.microsoft.com/office/drawing/2014/main" id="{7A11911C-63E1-4DB9-A6C8-7C3B510777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1388" y="2526375"/>
            <a:ext cx="7035647" cy="395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4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world with blue and white colors&#10;&#10;Description automatically generated">
            <a:extLst>
              <a:ext uri="{FF2B5EF4-FFF2-40B4-BE49-F238E27FC236}">
                <a16:creationId xmlns:a16="http://schemas.microsoft.com/office/drawing/2014/main" id="{1F83458F-A303-57A5-D58A-0E9019CC0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80109"/>
            <a:ext cx="12192000" cy="7038109"/>
          </a:xfrm>
        </p:spPr>
      </p:pic>
    </p:spTree>
    <p:extLst>
      <p:ext uri="{BB962C8B-B14F-4D97-AF65-F5344CB8AC3E}">
        <p14:creationId xmlns:p14="http://schemas.microsoft.com/office/powerpoint/2010/main" val="179226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96DC3B18-0498-B4AA-F605-0A5D3C2AF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454" y="1"/>
            <a:ext cx="12205454" cy="6831040"/>
          </a:xfrm>
        </p:spPr>
      </p:pic>
    </p:spTree>
    <p:extLst>
      <p:ext uri="{BB962C8B-B14F-4D97-AF65-F5344CB8AC3E}">
        <p14:creationId xmlns:p14="http://schemas.microsoft.com/office/powerpoint/2010/main" val="413144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with a pie chart and text&#10;&#10;Description automatically generated">
            <a:extLst>
              <a:ext uri="{FF2B5EF4-FFF2-40B4-BE49-F238E27FC236}">
                <a16:creationId xmlns:a16="http://schemas.microsoft.com/office/drawing/2014/main" id="{0FD2780A-AE30-C7B4-976F-405BFAC53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5875"/>
          </a:xfrm>
        </p:spPr>
      </p:pic>
    </p:spTree>
    <p:extLst>
      <p:ext uri="{BB962C8B-B14F-4D97-AF65-F5344CB8AC3E}">
        <p14:creationId xmlns:p14="http://schemas.microsoft.com/office/powerpoint/2010/main" val="10561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30">
            <a:extLst>
              <a:ext uri="{FF2B5EF4-FFF2-40B4-BE49-F238E27FC236}">
                <a16:creationId xmlns:a16="http://schemas.microsoft.com/office/drawing/2014/main" id="{7D2FD795-8DF5-44F0-8664-4D8F626D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32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51" name="Rectangle 33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34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35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4" name="Rectangle 41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42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Rectangle 38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44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Content Placeholder 4" descr="A graph of a movie rental&#10;&#10;Description automatically generated">
            <a:extLst>
              <a:ext uri="{FF2B5EF4-FFF2-40B4-BE49-F238E27FC236}">
                <a16:creationId xmlns:a16="http://schemas.microsoft.com/office/drawing/2014/main" id="{805EEE74-19E8-1582-8026-22616DBA8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282545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0E10F0-33B6-CC8D-0751-CF8215A8D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1509" y="1403896"/>
            <a:ext cx="2772851" cy="3361604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By trying to amplify our genre-based analysis we calculated the average rentals for each category by the number of movies that each category has.</a:t>
            </a:r>
            <a:br>
              <a:rPr lang="en-US" dirty="0"/>
            </a:br>
            <a:r>
              <a:rPr lang="en-US" dirty="0"/>
              <a:t>As we see in the graph the average rental is almost the same in all categories.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200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on a stack of movies&#10;&#10;Description automatically generated with low confidence">
            <a:extLst>
              <a:ext uri="{FF2B5EF4-FFF2-40B4-BE49-F238E27FC236}">
                <a16:creationId xmlns:a16="http://schemas.microsoft.com/office/drawing/2014/main" id="{32A2166E-AB50-F3D1-A0C4-50CB131B2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6754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448211-9721-CC7A-81C0-CC5F951B54E2}"/>
              </a:ext>
            </a:extLst>
          </p:cNvPr>
          <p:cNvSpPr txBox="1"/>
          <p:nvPr/>
        </p:nvSpPr>
        <p:spPr>
          <a:xfrm>
            <a:off x="7675417" y="0"/>
            <a:ext cx="451658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S</a:t>
            </a:r>
            <a:r>
              <a:rPr lang="en-DE" sz="2400" b="1" dirty="0"/>
              <a:t>ummery:</a:t>
            </a:r>
            <a:br>
              <a:rPr lang="en-DE" dirty="0"/>
            </a:br>
            <a:r>
              <a:rPr lang="en-DE" sz="2400" dirty="0"/>
              <a:t>our analysis was based on analysing the custome behaviour across countries and geners.</a:t>
            </a:r>
          </a:p>
          <a:p>
            <a:endParaRPr lang="en-DE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400" b="1" dirty="0"/>
              <a:t> Spatial analysis : </a:t>
            </a:r>
          </a:p>
          <a:p>
            <a:r>
              <a:rPr lang="en-DE" sz="2400" dirty="0"/>
              <a:t>evaluating the countries by th</a:t>
            </a:r>
            <a:r>
              <a:rPr lang="en-GB" sz="2400" dirty="0"/>
              <a:t>ei</a:t>
            </a:r>
            <a:r>
              <a:rPr lang="en-DE" sz="2400" dirty="0"/>
              <a:t>r revenues and amount of sales.</a:t>
            </a:r>
          </a:p>
          <a:p>
            <a:endParaRPr lang="en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G</a:t>
            </a:r>
            <a:r>
              <a:rPr lang="en-DE" sz="2400" b="1" dirty="0"/>
              <a:t>ener based analysis</a:t>
            </a:r>
            <a:r>
              <a:rPr lang="en-DE" sz="2400" dirty="0"/>
              <a:t>:</a:t>
            </a:r>
          </a:p>
          <a:p>
            <a:r>
              <a:rPr lang="en-DE" sz="2400" dirty="0"/>
              <a:t>comparing genres by revenue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01734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7598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87A62DB-71D7-497D-BE1C-933ECB515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25125" y="3600"/>
            <a:ext cx="7266875" cy="6854400"/>
            <a:chOff x="4925125" y="3600"/>
            <a:chExt cx="7266875" cy="68544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AC2767-A7E3-4697-90F6-443A58314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B23E396-A746-411A-8709-32ABC4DDE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35C986-CB82-4211-A910-D232B9BCA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37F2C8F-CC11-4A18-AA7E-AE8C022CD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000" y="1"/>
            <a:ext cx="6858000" cy="6857999"/>
          </a:xfrm>
          <a:custGeom>
            <a:avLst/>
            <a:gdLst>
              <a:gd name="connsiteX0" fmla="*/ 3428961 w 6858000"/>
              <a:gd name="connsiteY0" fmla="*/ 0 h 6857999"/>
              <a:gd name="connsiteX1" fmla="*/ 3429042 w 6858000"/>
              <a:gd name="connsiteY1" fmla="*/ 0 h 6857999"/>
              <a:gd name="connsiteX2" fmla="*/ 3605457 w 6858000"/>
              <a:gd name="connsiteY2" fmla="*/ 4461 h 6857999"/>
              <a:gd name="connsiteX3" fmla="*/ 6858000 w 6858000"/>
              <a:gd name="connsiteY3" fmla="*/ 3429000 h 6857999"/>
              <a:gd name="connsiteX4" fmla="*/ 3429001 w 6858000"/>
              <a:gd name="connsiteY4" fmla="*/ 6857999 h 6857999"/>
              <a:gd name="connsiteX5" fmla="*/ 0 w 6858000"/>
              <a:gd name="connsiteY5" fmla="*/ 3429000 h 6857999"/>
              <a:gd name="connsiteX6" fmla="*/ 3252545 w 6858000"/>
              <a:gd name="connsiteY6" fmla="*/ 44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6857999">
                <a:moveTo>
                  <a:pt x="3428961" y="0"/>
                </a:moveTo>
                <a:lnTo>
                  <a:pt x="3429042" y="0"/>
                </a:lnTo>
                <a:lnTo>
                  <a:pt x="3605457" y="4461"/>
                </a:lnTo>
                <a:cubicBezTo>
                  <a:pt x="5417236" y="96300"/>
                  <a:pt x="6858000" y="1594396"/>
                  <a:pt x="6858000" y="3429000"/>
                </a:cubicBezTo>
                <a:cubicBezTo>
                  <a:pt x="6858000" y="5322784"/>
                  <a:pt x="5322784" y="6857999"/>
                  <a:pt x="3429001" y="6857999"/>
                </a:cubicBezTo>
                <a:cubicBezTo>
                  <a:pt x="1535216" y="6857999"/>
                  <a:pt x="0" y="5322784"/>
                  <a:pt x="0" y="3429000"/>
                </a:cubicBezTo>
                <a:cubicBezTo>
                  <a:pt x="0" y="1594396"/>
                  <a:pt x="1440765" y="96300"/>
                  <a:pt x="3252545" y="4461"/>
                </a:cubicBezTo>
                <a:close/>
              </a:path>
            </a:pathLst>
          </a:custGeom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195D8-9BA5-3191-DFBC-F744D9872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65314"/>
            <a:ext cx="4500562" cy="6592340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GB" sz="4800" dirty="0"/>
              <a:t>S</a:t>
            </a:r>
            <a:r>
              <a:rPr lang="en-DE" sz="4800" dirty="0"/>
              <a:t>ee you next time where we will discuss the cost-benefit analysis.</a:t>
            </a:r>
          </a:p>
          <a:p>
            <a:pPr marL="0" indent="0">
              <a:buNone/>
            </a:pPr>
            <a:r>
              <a:rPr lang="en-GB" sz="2400" b="1" dirty="0"/>
              <a:t>T</a:t>
            </a:r>
            <a:r>
              <a:rPr lang="en-DE" sz="2400" b="1" dirty="0"/>
              <a:t>hank you for listining!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b="1" u="sng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Tableau</a:t>
            </a:r>
            <a:r>
              <a:rPr lang="es-ES" sz="18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1800" b="1" u="sng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Story</a:t>
            </a:r>
            <a:r>
              <a:rPr lang="es-ES" sz="18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link: </a:t>
            </a:r>
            <a:endParaRPr lang="en-DE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400" b="1" dirty="0">
                <a:hlinkClick r:id="rId2"/>
              </a:rPr>
              <a:t>https://public.tableau.com/app/profile/ghaleb.ju</a:t>
            </a:r>
            <a:r>
              <a:rPr lang="en-GB" sz="2400" b="1">
                <a:hlinkClick r:id="rId2"/>
              </a:rPr>
              <a:t>/viz/presentation-Ruckbuster3last/Story1?publish=yes</a:t>
            </a:r>
            <a:r>
              <a:rPr lang="en-GB" sz="2400" b="1"/>
              <a:t> </a:t>
            </a:r>
            <a:endParaRPr lang="en-DE" sz="2400" b="1" dirty="0"/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7F580E3B-0DE7-2476-102D-5E1F3DF37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25000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00415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D040B9"/>
      </a:accent1>
      <a:accent2>
        <a:srgbClr val="9A2EBE"/>
      </a:accent2>
      <a:accent3>
        <a:srgbClr val="6F40D0"/>
      </a:accent3>
      <a:accent4>
        <a:srgbClr val="3440C0"/>
      </a:accent4>
      <a:accent5>
        <a:srgbClr val="4088D0"/>
      </a:accent5>
      <a:accent6>
        <a:srgbClr val="2EB3BE"/>
      </a:accent6>
      <a:hlink>
        <a:srgbClr val="3F6ABF"/>
      </a:hlink>
      <a:folHlink>
        <a:srgbClr val="7F7F7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14722</TotalTime>
  <Words>198</Words>
  <Application>Microsoft Macintosh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Bell MT</vt:lpstr>
      <vt:lpstr>Calibri</vt:lpstr>
      <vt:lpstr>Cooper Black</vt:lpstr>
      <vt:lpstr>GlowVTI</vt:lpstr>
      <vt:lpstr>As Rockbuster company planning to launch an online video rental service, so we prepared an analysis to answer basic questions about 2020 company strategy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 Rockbuster company planning to launch an online video rental service, so we prepared an analysis to answer basic questions about 2020 company strategy </dc:title>
  <dc:creator>Ghaleb Jumaa</dc:creator>
  <cp:lastModifiedBy>Ghaleb Jumaa</cp:lastModifiedBy>
  <cp:revision>2</cp:revision>
  <dcterms:created xsi:type="dcterms:W3CDTF">2023-07-04T13:26:29Z</dcterms:created>
  <dcterms:modified xsi:type="dcterms:W3CDTF">2023-07-14T20:10:17Z</dcterms:modified>
</cp:coreProperties>
</file>

<file path=docProps/thumbnail.jpeg>
</file>